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72" r:id="rId5"/>
    <p:sldId id="260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61903-D175-4D9A-B34D-14FA572515A1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9694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BAB6E-13B8-4E5E-97D6-D1233DB7FD2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5701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7BDD8-BEA1-4F53-9113-E8E95D0615B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02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3B6F9-941E-467B-86C9-53A42C3147B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334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6D3CC-F284-4038-AE43-D2FE466BCD4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083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81DED-78C5-4DE7-B4AB-275493A2994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03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80A83-A0BE-4BD3-9BC3-E8E924D84EB1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06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995CE-1C44-4DE3-A519-6E5475E8665B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7317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4D4F1-0003-43CC-8D31-DE12DDA19C2F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397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E7842-1DD3-44CE-800C-939C21A202D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409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8BA07-327B-4CD2-9361-25AF5D29A321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261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013FC24-F613-459F-8DBA-D56644B018CF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11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2819400"/>
          </a:xfrm>
        </p:spPr>
        <p:txBody>
          <a:bodyPr/>
          <a:lstStyle/>
          <a:p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Electromagnetic Radiation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2000"/>
          </a:xfrm>
        </p:spPr>
        <p:txBody>
          <a:bodyPr/>
          <a:lstStyle/>
          <a:p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Chapter 8.2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223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Light as a Wave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Maxwell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(1860’s) revealed the nature of light and formulated four basic equations  that describe electric and magnetic fields.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He s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howed 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that these waves move at 3 x 10</a:t>
            </a:r>
            <a:r>
              <a:rPr lang="en-US" sz="2400" baseline="30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8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m/s in a vacuum.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Identified light as an electromagnetic wave, or electromagnetic radiation, but does not need a medium </a:t>
            </a:r>
            <a:r>
              <a:rPr lang="en-US" sz="2400" dirty="0" smtClean="0">
                <a:solidFill>
                  <a:schemeClr val="bg1"/>
                </a:solidFill>
              </a:rPr>
              <a:t>to travel through.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://www.astronomynotes.com/light/emani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4170300"/>
            <a:ext cx="4253345" cy="266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2.bp.blogspot.com/-UVsiGiqTpS4/TbN8cRlX3iI/AAAAAAAAABk/WsnFD6p0_hU/s1600/ELT20080425144558968144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991" y="4170300"/>
            <a:ext cx="3957009" cy="266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44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Electromagnetic Spectrum</a:t>
            </a:r>
            <a:endParaRPr lang="en-US" sz="4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full array of wavelengths and frequencies of electromagnetic waves is called the </a:t>
            </a: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electromagnetic spectrum</a:t>
            </a:r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22" name="Picture 6" descr="http://www.kollewin.com/EX/09-15-03/electromagnetic-spectr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0073"/>
            <a:ext cx="7772400" cy="411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439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Electromagnetic Spectrum</a:t>
            </a:r>
            <a:endParaRPr lang="en-US" sz="4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most familiar domain is visible light, or </a:t>
            </a:r>
            <a:r>
              <a:rPr lang="en-US" sz="24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optical radiation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which is made up of relatively short waves.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human eye is sensitive to wavelengths between about 4 x 10</a:t>
            </a:r>
            <a:r>
              <a:rPr lang="en-US" sz="2400" baseline="30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-7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to 7 x 10</a:t>
            </a:r>
            <a:r>
              <a:rPr lang="en-US" sz="2400" baseline="30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-7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meters.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These number are small so it is convenient to use a unit called the </a:t>
            </a:r>
            <a:r>
              <a:rPr lang="en-US" sz="24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Angstrom </a:t>
            </a:r>
            <a:r>
              <a:rPr lang="en-US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(Å), 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which is about 10</a:t>
            </a:r>
            <a:r>
              <a:rPr lang="en-US" sz="2400" baseline="30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-10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meters or the diameter of an atom.</a:t>
            </a: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2" name="Picture 2" descr="http://nextgenlite.com/images/VisibleLightSpectrumGradientFor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8748"/>
            <a:ext cx="9228029" cy="251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473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Electromagnetic Spectrum</a:t>
            </a:r>
            <a:endParaRPr lang="en-US" sz="4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sz="24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Infrared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radiation, which has a wavelength around a tenth of millimeter, is felt as heat.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Wavelengths between perhaps a millimeter and a few centimeters, with frequencies of billions of Hertz (</a:t>
            </a:r>
            <a:r>
              <a:rPr 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gigaHertz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GHz), are called </a:t>
            </a:r>
            <a:r>
              <a:rPr lang="en-US" sz="24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microwaves</a:t>
            </a:r>
            <a:r>
              <a:rPr lang="en-US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290" name="Picture 2" descr="https://encrypted-tbn0.google.com/images?q=tbn:ANd9GcQoukdALIITn7Jf_cwmogK8b_cnF_s2N-YOWd7K8cHX22YhmLCQJ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047999"/>
            <a:ext cx="4953001" cy="379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coolcosmos.ipac.caltech.edu/cosmic_classroom/ir_tutorial/images/irbo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180" y="3044587"/>
            <a:ext cx="3530220" cy="378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723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Electromagnetic Spectrum</a:t>
            </a:r>
            <a:endParaRPr lang="en-US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Proceeding to longer wavelengths are </a:t>
            </a:r>
            <a:r>
              <a:rPr lang="en-US" sz="20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radio</a:t>
            </a:r>
            <a:r>
              <a:rPr 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waves with sub regions.</a:t>
            </a:r>
          </a:p>
          <a:p>
            <a:r>
              <a:rPr lang="en-US" sz="20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Televisions</a:t>
            </a:r>
            <a:r>
              <a:rPr 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and </a:t>
            </a:r>
            <a:r>
              <a:rPr lang="en-US" sz="20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FM</a:t>
            </a:r>
            <a:r>
              <a:rPr 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radio are broadcast at millions of Hertz (</a:t>
            </a:r>
            <a:r>
              <a:rPr lang="en-US" sz="20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megaHertz</a:t>
            </a:r>
            <a:r>
              <a:rPr 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MHz) with wavelengths of a few centimeters to a few meters.</a:t>
            </a:r>
          </a:p>
          <a:p>
            <a:r>
              <a:rPr lang="en-US" sz="20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AM</a:t>
            </a:r>
            <a:r>
              <a:rPr 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radio has lower frequencies in the thousands of Hertz (</a:t>
            </a:r>
            <a:r>
              <a:rPr lang="en-US" sz="20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kiloHertz</a:t>
            </a:r>
            <a:r>
              <a:rPr 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kHz) with wavelengths of about 1 km.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6" name="Picture 2" descr="http://www.electronics-radio.com/articles/radio/basic_radio/radio_spectrum/radio_spectru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3429000"/>
            <a:ext cx="4572001" cy="341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4" y="3429000"/>
            <a:ext cx="4540155" cy="341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755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Electromagnetic Spectrum</a:t>
            </a:r>
            <a:endParaRPr lang="en-US" sz="4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sz="28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Ultraviolet (UV) radiation</a:t>
            </a:r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extends from the </a:t>
            </a:r>
            <a:r>
              <a:rPr lang="en-US" sz="28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near ultraviolet</a:t>
            </a:r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at about 4,000 Å downward to the </a:t>
            </a:r>
            <a:r>
              <a:rPr lang="en-US" sz="28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far ultraviolet</a:t>
            </a:r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of about 100 Å.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At this point it becomes known as </a:t>
            </a:r>
            <a:r>
              <a:rPr lang="en-US" sz="28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X rays</a:t>
            </a:r>
            <a:r>
              <a:rPr lang="en-US" sz="28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en-US" sz="2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Below about one </a:t>
            </a:r>
            <a:r>
              <a:rPr lang="en-US" sz="2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Ångstrom</a:t>
            </a:r>
            <a:r>
              <a:rPr 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are </a:t>
            </a:r>
            <a:r>
              <a:rPr lang="en-US" sz="28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gamma rays</a:t>
            </a:r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produced by atomic decay.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www.fda.gov/ucm/groups/fdagov-public/documents/image/ucm1164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314475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3.google.com/images?q=tbn:ANd9GcSZGQ4dVBHxldrrX64h9dJpADW4RtVEBsiKOofjS30W6NAASbQ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94910"/>
            <a:ext cx="213977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na.ca/curriculum/cna_radiation/images/gamma5-l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36" y="4294910"/>
            <a:ext cx="3474728" cy="254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682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Photons and Energy</a:t>
            </a:r>
            <a:endParaRPr lang="en-U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 Young’s experiments, as well as others, wave theory is confirmed, yet in other experiments it completely fails.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An example of this is the </a:t>
            </a:r>
            <a:r>
              <a:rPr lang="en-US" sz="24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photoelectric effect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in which a beam of light knocks electrons loose from a substance to produce a flow of electricity.</a:t>
            </a: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64.19.142.10/www.colorado.edu/physics/2000/quantumzone/images/photoelectr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93910"/>
            <a:ext cx="4246003" cy="288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1.google.com/images?q=tbn:ANd9GcRdDpGXmoVKeT0jIbkBRUo9Dqbx5wAoUstzc9JL0CbwLgzVzvB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4" y="3581400"/>
            <a:ext cx="472750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993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Photons and Energy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990600"/>
                <a:ext cx="8610600" cy="5638800"/>
              </a:xfrm>
            </p:spPr>
            <p:txBody>
              <a:bodyPr/>
              <a:lstStyle/>
              <a:p>
                <a:r>
                  <a:rPr lang="en-US" sz="2000" dirty="0" smtClean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Light acts like both a wave and a particle, </a:t>
                </a:r>
                <a:r>
                  <a:rPr lang="en-US" sz="2000" i="1" dirty="0" smtClean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at the same time!</a:t>
                </a:r>
                <a:endParaRPr lang="en-US" sz="2000" dirty="0" smtClean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2000" dirty="0" smtClean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The particle of light, the </a:t>
                </a:r>
                <a:r>
                  <a:rPr lang="en-US" sz="2000" b="1" dirty="0" smtClean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photon</a:t>
                </a:r>
                <a:r>
                  <a:rPr lang="en-US" sz="2000" dirty="0" smtClean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, is a packet or </a:t>
                </a:r>
                <a:r>
                  <a:rPr lang="en-US" sz="2000" i="1" dirty="0" smtClean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quantum</a:t>
                </a:r>
                <a:r>
                  <a:rPr lang="en-US" sz="2000" dirty="0" smtClean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 of energy with an underlying wave nature.</a:t>
                </a:r>
              </a:p>
              <a:p>
                <a:r>
                  <a:rPr lang="en-US" sz="2000" dirty="0" smtClean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Each photon carries an amount of energy, </a:t>
                </a:r>
                <a:r>
                  <a:rPr lang="en-US" sz="2000" b="1" i="1" dirty="0" smtClean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E</a:t>
                </a:r>
                <a:r>
                  <a:rPr lang="en-US" sz="2000" dirty="0" smtClean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, that depends upon its frequency, </a:t>
                </a:r>
                <a:r>
                  <a:rPr lang="en-US" sz="2000" i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f</a:t>
                </a:r>
                <a:r>
                  <a:rPr lang="en-US" sz="2000" i="1" dirty="0" smtClean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,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where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𝑬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𝒉𝒇</m:t>
                      </m:r>
                    </m:oMath>
                  </m:oMathPara>
                </a14:m>
                <a:endParaRPr lang="en-US" sz="3600" b="1" dirty="0" smtClean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And </a:t>
                </a:r>
                <a:r>
                  <a:rPr lang="en-US" sz="2000" b="1" i="1" dirty="0" smtClean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h</a:t>
                </a:r>
                <a:r>
                  <a:rPr lang="en-US" sz="2000" dirty="0" smtClean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 (Planck’s constant)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</a:rPr>
                      <m:t>6.63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−34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</a:rPr>
                      <m:t>𝑗𝑜𝑢𝑙𝑒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</a:rPr>
                      <m:t>𝑠𝑒𝑐𝑜𝑛𝑑𝑠</m:t>
                    </m:r>
                  </m:oMath>
                </a14:m>
                <a:endParaRPr lang="en-US" sz="2000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90600"/>
                <a:ext cx="8610600" cy="5638800"/>
              </a:xfrm>
              <a:blipFill rotWithShape="0">
                <a:blip r:embed="rId2"/>
                <a:stretch>
                  <a:fillRect l="-1062" t="-1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http://images.iop.org/objects/phw/news/15/8/4/fib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5457458" cy="322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files.jeelabs.org/2010/12/led_diagr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87" y="3657600"/>
            <a:ext cx="3451613" cy="344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575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 Nature of Light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92763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Light in a vacuum (i.e. space) has a velocity of 299,792 km/s.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Newton passed a beam of light through a prism and produced a </a:t>
            </a:r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spectrum</a:t>
            </a:r>
            <a:r>
              <a:rPr 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of myriad color and seen in a rainbow.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 descr="http://images.tutorvista.com/cms/images/38/dispersion-of-white-ligh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29000"/>
            <a:ext cx="6934200" cy="33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4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Characteristics of Waves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distance between two consecutive waves crests or wave troughs is called </a:t>
            </a:r>
            <a:r>
              <a:rPr lang="en-U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wavelength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l-G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λ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(Greek letter </a:t>
            </a:r>
            <a:r>
              <a:rPr lang="en-US" sz="24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lambda), 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and is measured in meters (</a:t>
            </a:r>
            <a:r>
              <a:rPr lang="en-U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).</a:t>
            </a:r>
            <a:endParaRPr lang="en-US" sz="2400" i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64.19.142.10/static.ddmcdn.com/gif/noise-canceling-headphon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6553200" cy="455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619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Characteristics of Waves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848" y="1066800"/>
            <a:ext cx="8229600" cy="56388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The number of wave crests that pass a specific point per second is the 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frequency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US" sz="28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f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, and is measured in 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Hertz 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(Hz)</a:t>
            </a:r>
            <a:endParaRPr lang="en-US" sz="28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pic>
        <p:nvPicPr>
          <p:cNvPr id="4098" name="Picture 2" descr="http://images.tutorvista.com/cms/images/83/frequency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6553200" cy="433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480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Light as a Wave</a:t>
            </a:r>
            <a:endParaRPr lang="en-U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638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The speed of light can be calculated using the </a:t>
                </a:r>
                <a:r>
                  <a:rPr lang="en-US" b="1" i="1" dirty="0" smtClean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wavelength (ʎ)</a:t>
                </a:r>
                <a:r>
                  <a:rPr lang="en-US" dirty="0" smtClean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 and </a:t>
                </a:r>
                <a:r>
                  <a:rPr lang="en-US" b="1" i="1" dirty="0" smtClean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frequency (f)</a:t>
                </a:r>
                <a:r>
                  <a:rPr lang="en-US" i="1" dirty="0" smtClean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=ʎ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2000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638800"/>
              </a:xfrm>
              <a:blipFill rotWithShape="0">
                <a:blip r:embed="rId2"/>
                <a:stretch>
                  <a:fillRect l="-1852" t="-1405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4" descr="http://4.bp.blogspot.com/_akKDBJg0jDQ/S7P7bnbADtI/AAAAAAAAABE/A4En3IU63NQ/s320/roygbiv_wav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" y="2846829"/>
            <a:ext cx="4495800" cy="330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866" y="2971800"/>
            <a:ext cx="4380206" cy="294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93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Dual-Slit Experiment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68963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English physicist Thomas Young shined a </a:t>
            </a:r>
            <a:r>
              <a:rPr lang="en-US" sz="28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monochromatic</a:t>
            </a:r>
            <a:r>
              <a:rPr 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or “one color”, light through a pair of slits.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Projected on the wall were a pattern of light and dark </a:t>
            </a:r>
            <a:r>
              <a:rPr lang="en-US" sz="28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fringes</a:t>
            </a:r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This can only be explained if light is a </a:t>
            </a:r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wave.</a:t>
            </a:r>
            <a:endParaRPr lang="en-US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2" name="Picture 4" descr="http://grad.physics.sunysb.edu/~amarch/i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5945"/>
            <a:ext cx="4065678" cy="304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robertmsmythe.com/physics/VII%20PWD_files/image0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678" y="3808454"/>
            <a:ext cx="5078322" cy="304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02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Light as a Wave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 Young’s experiment, the slits acted as a new source of waves, spreading light into dark areas.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This phenomenon is called </a:t>
            </a:r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diffraction</a:t>
            </a:r>
            <a:r>
              <a:rPr 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waves emanating from the slits interfere with one another.</a:t>
            </a:r>
          </a:p>
        </p:txBody>
      </p:sp>
      <p:pic>
        <p:nvPicPr>
          <p:cNvPr id="5122" name="Picture 2" descr="http://utopia.cord.org/step_online/st1-1/Fig1-10NE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22100"/>
            <a:ext cx="4953000" cy="330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micro.magnet.fsu.edu/primer/java/particleorwave/diffraction/particlediffractionfig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48100"/>
            <a:ext cx="3505200" cy="298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80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Light as a Wave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Waves comes together in </a:t>
            </a: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constructive interference</a:t>
            </a:r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to make a bright central fringe.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distance to the next bright fringe is exactly one wavelength.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8" name="Picture 4" descr="http://sciencevault.net/11hscphys/82worldcommunicates/pics/822%20Diffraction%20patter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3640203"/>
            <a:ext cx="4371975" cy="318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astro-canada.ca/_en/_illustrations/a4313_interferencecon_en_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145" y="3890958"/>
            <a:ext cx="4572000" cy="267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820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Light as a Wave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When the crest of one wave meets the trough of another wave the waves cancel out and forms a dark fringe.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This phenomenon is called </a:t>
            </a: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destructive interference</a:t>
            </a:r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6" name="Picture 8" descr="http://t0.gstatic.com/images?q=tbn:ANd9GcQN0qL47ATCB2HynRROSZIv5P7rP5wcScYsshqjBBtyexh9RBdVP6Doiw3Kh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3195"/>
            <a:ext cx="3581400" cy="316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astro-canada.ca/_en/_illustrations/a4313_interference_en_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63195"/>
            <a:ext cx="5410200" cy="318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926037"/>
      </p:ext>
    </p:extLst>
  </p:cSld>
  <p:clrMapOvr>
    <a:masterClrMapping/>
  </p:clrMapOvr>
</p:sld>
</file>

<file path=ppt/theme/theme1.xml><?xml version="1.0" encoding="utf-8"?>
<a:theme xmlns:a="http://schemas.openxmlformats.org/drawingml/2006/main" name="Atoms 4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Atoms 4</Template>
  <TotalTime>896</TotalTime>
  <Words>713</Words>
  <Application>Microsoft Office PowerPoint</Application>
  <PresentationFormat>On-screen Show (4:3)</PresentationFormat>
  <Paragraphs>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Cambria Math</vt:lpstr>
      <vt:lpstr>Comic Sans MS</vt:lpstr>
      <vt:lpstr>Atoms 4</vt:lpstr>
      <vt:lpstr>Electromagnetic Radiation</vt:lpstr>
      <vt:lpstr>The Nature of Light</vt:lpstr>
      <vt:lpstr>Characteristics of Waves</vt:lpstr>
      <vt:lpstr>Characteristics of Waves</vt:lpstr>
      <vt:lpstr>Light as a Wave</vt:lpstr>
      <vt:lpstr>Dual-Slit Experiment</vt:lpstr>
      <vt:lpstr>Light as a Wave</vt:lpstr>
      <vt:lpstr>Light as a Wave</vt:lpstr>
      <vt:lpstr>Light as a Wave</vt:lpstr>
      <vt:lpstr>Light as a Wave</vt:lpstr>
      <vt:lpstr>The Electromagnetic Spectrum</vt:lpstr>
      <vt:lpstr>The Electromagnetic Spectrum</vt:lpstr>
      <vt:lpstr>The Electromagnetic Spectrum</vt:lpstr>
      <vt:lpstr>The Electromagnetic Spectrum</vt:lpstr>
      <vt:lpstr>The Electromagnetic Spectrum</vt:lpstr>
      <vt:lpstr>Photons and Energy</vt:lpstr>
      <vt:lpstr>Photons and Energy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Electromagnetic Radiation</dc:title>
  <dc:creator>owner</dc:creator>
  <cp:lastModifiedBy>Joshua Selph</cp:lastModifiedBy>
  <cp:revision>31</cp:revision>
  <dcterms:created xsi:type="dcterms:W3CDTF">2012-02-08T14:21:18Z</dcterms:created>
  <dcterms:modified xsi:type="dcterms:W3CDTF">2013-10-04T02:59:20Z</dcterms:modified>
</cp:coreProperties>
</file>